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61" r:id="rId3"/>
    <p:sldId id="262" r:id="rId4"/>
    <p:sldId id="264" r:id="rId5"/>
    <p:sldId id="266" r:id="rId6"/>
    <p:sldId id="263" r:id="rId7"/>
    <p:sldId id="265" r:id="rId8"/>
    <p:sldId id="323" r:id="rId9"/>
    <p:sldId id="305" r:id="rId10"/>
    <p:sldId id="306" r:id="rId11"/>
    <p:sldId id="307" r:id="rId12"/>
    <p:sldId id="308" r:id="rId13"/>
    <p:sldId id="309" r:id="rId14"/>
    <p:sldId id="310" r:id="rId15"/>
    <p:sldId id="312" r:id="rId16"/>
    <p:sldId id="314" r:id="rId17"/>
    <p:sldId id="324" r:id="rId18"/>
    <p:sldId id="325" r:id="rId19"/>
    <p:sldId id="315" r:id="rId20"/>
    <p:sldId id="316" r:id="rId21"/>
    <p:sldId id="317" r:id="rId22"/>
    <p:sldId id="318" r:id="rId23"/>
    <p:sldId id="326" r:id="rId24"/>
    <p:sldId id="297" r:id="rId25"/>
    <p:sldId id="302" r:id="rId26"/>
    <p:sldId id="303" r:id="rId27"/>
    <p:sldId id="304" r:id="rId28"/>
    <p:sldId id="32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5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BFF20-119D-4845-A121-3297AE71B6FD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C61A9-BD03-431C-B46F-8BDB04A3C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94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ভিডিও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প্রদর্শনের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ঘোষনা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হবে</a:t>
            </a:r>
            <a:r>
              <a:rPr lang="en-US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82C41-2F22-43C4-B9F5-4A0E455CF71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6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bn-BD" dirty="0" smtClean="0"/>
              <a:t>শিক্ষক</a:t>
            </a:r>
            <a:r>
              <a:rPr lang="bn-BD" baseline="0" dirty="0" smtClean="0"/>
              <a:t> বোর্ডে লিখবেন শিক্ষার্থী খাতায় লিখে নেবে।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C61A9-BD03-431C-B46F-8BDB04A3C3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89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bn-BD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ইন্টারনেটের মাধ্যমে তথ্য ও যোগাযোগ প্রযুক্তি বিশ্ব জুড়ে এক বিপ্লব ঘটিয়েছে। ফলে আমাদের  ইন্টারনেট সম্পর্কে জানা প্রয়োজন। তাই এ সম্পর্কে জানতে  আমাদের কয়েকটি ঘটনার সাথে পরিচিত হতে হবে। 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82C41-2F22-43C4-B9F5-4A0E455CF71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C61A9-BD03-431C-B46F-8BDB04A3C3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4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কয়েকটি</a:t>
            </a:r>
            <a:r>
              <a:rPr lang="en-US" dirty="0" smtClean="0"/>
              <a:t> </a:t>
            </a:r>
            <a:r>
              <a:rPr lang="en-US" dirty="0" err="1" smtClean="0"/>
              <a:t>ঘটনা</a:t>
            </a:r>
            <a:r>
              <a:rPr lang="en-US" dirty="0" smtClean="0"/>
              <a:t> </a:t>
            </a:r>
            <a:r>
              <a:rPr lang="en-US" dirty="0" err="1" smtClean="0"/>
              <a:t>গভীরভাবে</a:t>
            </a:r>
            <a:r>
              <a:rPr lang="en-US" dirty="0" smtClean="0"/>
              <a:t> </a:t>
            </a:r>
            <a:r>
              <a:rPr lang="en-US" dirty="0" err="1" smtClean="0"/>
              <a:t>চিন্তা</a:t>
            </a:r>
            <a:r>
              <a:rPr lang="en-US" dirty="0" smtClean="0"/>
              <a:t> </a:t>
            </a:r>
            <a:r>
              <a:rPr lang="en-US" dirty="0" err="1" smtClean="0"/>
              <a:t>করে</a:t>
            </a:r>
            <a:r>
              <a:rPr lang="en-US" dirty="0" smtClean="0"/>
              <a:t> </a:t>
            </a:r>
            <a:r>
              <a:rPr lang="en-US" dirty="0" err="1" smtClean="0"/>
              <a:t>ইন্টারনেট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সম্পর্কে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ধারণা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লাভ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</a:t>
            </a:r>
            <a:r>
              <a:rPr lang="en-US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C61A9-BD03-431C-B46F-8BDB04A3C3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84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C61A9-BD03-431C-B46F-8BDB04A3C3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01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C61A9-BD03-431C-B46F-8BDB04A3C3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ভিডিও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প্রদর্শনের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ইউকিপিডিয়া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সম্পর্কে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জ্ঞান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লাভ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C61A9-BD03-431C-B46F-8BDB04A3C3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42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মাথা</a:t>
            </a:r>
            <a:r>
              <a:rPr lang="en-US" dirty="0" smtClean="0"/>
              <a:t> </a:t>
            </a:r>
            <a:r>
              <a:rPr lang="en-US" dirty="0" err="1" smtClean="0"/>
              <a:t>খাটানোর</a:t>
            </a:r>
            <a:r>
              <a:rPr lang="en-US" dirty="0" smtClean="0"/>
              <a:t> </a:t>
            </a:r>
            <a:r>
              <a:rPr lang="en-US" dirty="0" err="1" smtClean="0"/>
              <a:t>মাধ্যমে</a:t>
            </a:r>
            <a:r>
              <a:rPr lang="en-US" dirty="0" smtClean="0"/>
              <a:t> </a:t>
            </a:r>
            <a:r>
              <a:rPr lang="en-US" dirty="0" err="1" smtClean="0"/>
              <a:t>দলগত</a:t>
            </a:r>
            <a:r>
              <a:rPr lang="en-US" dirty="0" smtClean="0"/>
              <a:t> </a:t>
            </a:r>
            <a:r>
              <a:rPr lang="en-US" dirty="0" err="1" smtClean="0"/>
              <a:t>কাজ</a:t>
            </a:r>
            <a:r>
              <a:rPr lang="en-US" dirty="0" smtClean="0"/>
              <a:t> </a:t>
            </a:r>
            <a:r>
              <a:rPr lang="en-US" dirty="0" err="1" smtClean="0"/>
              <a:t>প্রদান</a:t>
            </a:r>
            <a:r>
              <a:rPr lang="en-US" dirty="0" smtClean="0"/>
              <a:t> </a:t>
            </a:r>
            <a:r>
              <a:rPr lang="en-US" dirty="0" err="1" smtClean="0"/>
              <a:t>করা</a:t>
            </a:r>
            <a:r>
              <a:rPr lang="en-US" dirty="0" smtClean="0"/>
              <a:t> </a:t>
            </a:r>
            <a:r>
              <a:rPr lang="en-US" dirty="0" err="1" smtClean="0"/>
              <a:t>হবে</a:t>
            </a:r>
            <a:r>
              <a:rPr lang="en-US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82C41-2F22-43C4-B9F5-4A0E455CF71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7B1B7489-2342-4B71-A39C-1A370AA5BF2A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1764258E-08A1-4612-B3A9-33E74DFAE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9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7B1B7489-2342-4B71-A39C-1A370AA5BF2A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1764258E-08A1-4612-B3A9-33E74DFAE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0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7B1B7489-2342-4B71-A39C-1A370AA5BF2A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1764258E-08A1-4612-B3A9-33E74DFAE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11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3"/>
            <a:ext cx="213360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819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5204" y="46494"/>
            <a:ext cx="9039384" cy="6783090"/>
          </a:xfrm>
          <a:prstGeom prst="rect">
            <a:avLst/>
          </a:prstGeom>
          <a:ln w="1270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66609" y="138192"/>
            <a:ext cx="8810784" cy="6582906"/>
          </a:xfrm>
          <a:prstGeom prst="rect">
            <a:avLst/>
          </a:prstGeom>
          <a:ln>
            <a:solidFill>
              <a:srgbClr val="00206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55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3"/>
            <a:ext cx="213360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60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3"/>
            <a:ext cx="213360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0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24603"/>
            <a:ext cx="213360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72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24603"/>
            <a:ext cx="213360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35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3"/>
            <a:ext cx="213360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38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24603"/>
            <a:ext cx="213360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5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7B1B7489-2342-4B71-A39C-1A370AA5BF2A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1764258E-08A1-4612-B3A9-33E74DFAE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16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24603"/>
            <a:ext cx="213360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74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3"/>
            <a:ext cx="213360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76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3"/>
            <a:ext cx="213360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6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7B1B7489-2342-4B71-A39C-1A370AA5BF2A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1764258E-08A1-4612-B3A9-33E74DFAE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37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7B1B7489-2342-4B71-A39C-1A370AA5BF2A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1764258E-08A1-4612-B3A9-33E74DFAE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5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7B1B7489-2342-4B71-A39C-1A370AA5BF2A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1764258E-08A1-4612-B3A9-33E74DFAE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7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7B1B7489-2342-4B71-A39C-1A370AA5BF2A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1764258E-08A1-4612-B3A9-33E74DFAE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9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7B1B7489-2342-4B71-A39C-1A370AA5BF2A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1764258E-08A1-4612-B3A9-33E74DFAE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3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7B1B7489-2342-4B71-A39C-1A370AA5BF2A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1764258E-08A1-4612-B3A9-33E74DFAE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2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7B1B7489-2342-4B71-A39C-1A370AA5BF2A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1764258E-08A1-4612-B3A9-33E74DFAE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1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0179"/>
            <a:ext cx="165735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764" y="4765"/>
            <a:ext cx="165735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86650" y="9530"/>
            <a:ext cx="165735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91412" y="5205414"/>
            <a:ext cx="165735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23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5204" y="46494"/>
            <a:ext cx="9039384" cy="6783090"/>
          </a:xfrm>
          <a:prstGeom prst="rect">
            <a:avLst/>
          </a:prstGeom>
          <a:ln w="1270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51111" y="136902"/>
            <a:ext cx="8810784" cy="658290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3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RAFI\Desktop\computer-anima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5672806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RAFI\Desktop\animated-welcome-image-029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04800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15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FI\Downloads\Shareit\Photo\IMG_20140101_075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14" y="3581400"/>
            <a:ext cx="38481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43" y="381000"/>
            <a:ext cx="3805238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3650">
            <a:off x="6834706" y="4577138"/>
            <a:ext cx="1240524" cy="492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3657" y="3154501"/>
            <a:ext cx="3810000" cy="341632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আম্মু  </a:t>
            </a:r>
            <a:r>
              <a:rPr lang="en-US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NCTB </a:t>
            </a:r>
            <a:r>
              <a:rPr lang="en-US" sz="36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ওয়েবসাইটে</a:t>
            </a:r>
            <a:r>
              <a:rPr lang="en-US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প্রবেশ</a:t>
            </a:r>
            <a:r>
              <a:rPr lang="en-US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বইটি</a:t>
            </a:r>
            <a:r>
              <a:rPr lang="en-US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ডাউনলোড</a:t>
            </a:r>
            <a:r>
              <a:rPr lang="en-US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bn-BD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বাঁধাই করে</a:t>
            </a:r>
            <a:r>
              <a:rPr lang="en-US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দিল। রাহাত ১ঘন্টার মধ্যে নতুন বই পেয়ে গেল</a:t>
            </a:r>
            <a:endParaRPr lang="en-US" sz="36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3" t="17365" r="29643" b="9858"/>
          <a:stretch/>
        </p:blipFill>
        <p:spPr bwMode="auto">
          <a:xfrm>
            <a:off x="1676400" y="381000"/>
            <a:ext cx="2220686" cy="243312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33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Motiar D. Content\Class VI\New folder\5-1\Gallery-A-place-in-the-du-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2" y="2286000"/>
            <a:ext cx="4449561" cy="3511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grpSp>
        <p:nvGrpSpPr>
          <p:cNvPr id="4" name="Group 32"/>
          <p:cNvGrpSpPr/>
          <p:nvPr/>
        </p:nvGrpSpPr>
        <p:grpSpPr>
          <a:xfrm rot="16200000">
            <a:off x="4356542" y="-405960"/>
            <a:ext cx="964316" cy="2895600"/>
            <a:chOff x="203347" y="240162"/>
            <a:chExt cx="11459562" cy="5591289"/>
          </a:xfrm>
        </p:grpSpPr>
        <p:sp>
          <p:nvSpPr>
            <p:cNvPr id="5" name="Rounded Rectangle 4"/>
            <p:cNvSpPr/>
            <p:nvPr/>
          </p:nvSpPr>
          <p:spPr>
            <a:xfrm>
              <a:off x="203347" y="240162"/>
              <a:ext cx="11158620" cy="5304822"/>
            </a:xfrm>
            <a:prstGeom prst="roundRect">
              <a:avLst/>
            </a:prstGeom>
            <a:noFill/>
            <a:ln w="101600" cmpd="sng">
              <a:solidFill>
                <a:srgbClr val="FF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03661" y="33510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EBE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03975" y="43004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66CC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04289" y="526629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FFF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33800" y="685804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ঘটনা:২</a:t>
            </a:r>
            <a:endParaRPr lang="en-US" sz="4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2286000"/>
            <a:ext cx="3810000" cy="156966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দুই বন্ধুকে জরুরী কাজে একটা জায়গায় যেতে হবে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কিন্তু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পথ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অচেনা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42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Motiar D. Content\Class VI\New folder\5-1\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64166"/>
            <a:ext cx="4800600" cy="2612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1600202"/>
            <a:ext cx="3352800" cy="304698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তারা ইন্টারনেটে প্রবেশ করে জায়গাটির সম্পর্কে খুঁটিনাটি সব কিছুই জেনে পরের দিন বিলের পাশ দিয়ে ছোট রাস্তা ধরে সেখানে পৌঁছে গেল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733800"/>
            <a:ext cx="4800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7005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/>
          <p:nvPr/>
        </p:nvGrpSpPr>
        <p:grpSpPr>
          <a:xfrm rot="16200000">
            <a:off x="4356542" y="-405960"/>
            <a:ext cx="964316" cy="2895600"/>
            <a:chOff x="203347" y="240162"/>
            <a:chExt cx="11459562" cy="5591289"/>
          </a:xfrm>
        </p:grpSpPr>
        <p:sp>
          <p:nvSpPr>
            <p:cNvPr id="3" name="Rounded Rectangle 2"/>
            <p:cNvSpPr/>
            <p:nvPr/>
          </p:nvSpPr>
          <p:spPr>
            <a:xfrm>
              <a:off x="203347" y="240162"/>
              <a:ext cx="11158620" cy="5304822"/>
            </a:xfrm>
            <a:prstGeom prst="roundRect">
              <a:avLst/>
            </a:prstGeom>
            <a:noFill/>
            <a:ln w="101600" cmpd="sng">
              <a:solidFill>
                <a:srgbClr val="FF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03661" y="33510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EBE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03975" y="43004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66CC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04289" y="526629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FFF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33800" y="685804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ঘটনা:৩</a:t>
            </a:r>
            <a:endParaRPr lang="en-US" sz="4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8027" y="2057401"/>
            <a:ext cx="3810000" cy="403187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ট্রেনে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একজন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যুদ্ধ</a:t>
            </a:r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হত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মুক্তিযোদ্ধ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মেয়েকে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বাড়ী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</a:t>
            </a:r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চ্ছেন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সামানের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সিটে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বসা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একজন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বিদেশি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bn-BD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কথা প্রসঙ্গে ঐ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বিদেশি</a:t>
            </a:r>
            <a:r>
              <a:rPr lang="bn-BD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বাংলাদেশের মুক্তিযুদ্ধের ইতিহাস জানা সম্পর্কে তা শখের কথা ব্যক্ত </a:t>
            </a:r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করেন 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 t="1726" r="2769" b="40850"/>
          <a:stretch/>
        </p:blipFill>
        <p:spPr>
          <a:xfrm>
            <a:off x="4572001" y="2587436"/>
            <a:ext cx="3777514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3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89" y="762000"/>
            <a:ext cx="4219575" cy="2647950"/>
          </a:xfrm>
          <a:prstGeom prst="rect">
            <a:avLst/>
          </a:prstGeom>
          <a:ln w="2286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85800" y="1147794"/>
            <a:ext cx="2971800" cy="452431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ঐ বীর মুক্তিযোদ্ধা  বাংলাদেশের মুক্তিযুদ্ধের ইতিহাস </a:t>
            </a:r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সম্পর্কে একটি লিংক দিলে উক্ত বিদেশি তখনই ল্যাপটপে বসে মুক্তিযুদ্ধের গৌরবময় ইতিহাস পড়তে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লাগলো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2" descr="E:\Motiar D. Content\Class VI\New folder\5-1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89" y="3962404"/>
            <a:ext cx="4219575" cy="2340891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70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685800"/>
            <a:ext cx="4419600" cy="923330"/>
          </a:xfrm>
          <a:prstGeom prst="rect">
            <a:avLst/>
          </a:prstGeom>
          <a:solidFill>
            <a:srgbClr val="FFFFCC"/>
          </a:solidFill>
          <a:ln w="76200">
            <a:solidFill>
              <a:srgbClr val="7030A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54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1" y="2514604"/>
            <a:ext cx="3200401" cy="64633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ইন্টারনেট কী?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2" descr="E:\MOTIAR\D,contennt Picture 2\পাঠ ৪ ব্যবসা\pair wo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258315"/>
            <a:ext cx="2071255" cy="1952625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17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/>
          <p:nvPr/>
        </p:nvGrpSpPr>
        <p:grpSpPr>
          <a:xfrm rot="16200000">
            <a:off x="4356542" y="-813242"/>
            <a:ext cx="964316" cy="2895600"/>
            <a:chOff x="203347" y="240162"/>
            <a:chExt cx="11459562" cy="5591289"/>
          </a:xfrm>
        </p:grpSpPr>
        <p:sp>
          <p:nvSpPr>
            <p:cNvPr id="3" name="Rounded Rectangle 2"/>
            <p:cNvSpPr/>
            <p:nvPr/>
          </p:nvSpPr>
          <p:spPr>
            <a:xfrm>
              <a:off x="203347" y="240162"/>
              <a:ext cx="11158620" cy="5304822"/>
            </a:xfrm>
            <a:prstGeom prst="roundRect">
              <a:avLst/>
            </a:prstGeom>
            <a:noFill/>
            <a:ln w="101600" cmpd="sng">
              <a:solidFill>
                <a:srgbClr val="FF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03661" y="33510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EBE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03975" y="43004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66CC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04289" y="526629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FFF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33800" y="278522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ঘটনা:</a:t>
            </a:r>
            <a:r>
              <a:rPr lang="en-US" sz="4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4</a:t>
            </a:r>
            <a:endParaRPr lang="en-US" sz="4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 descr="E:\Motiar D. Content\Class VI\New folder\5-1\1514464_790280927731652_4682239820826425100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r="23055"/>
          <a:stretch/>
        </p:blipFill>
        <p:spPr bwMode="auto">
          <a:xfrm>
            <a:off x="3962400" y="1524000"/>
            <a:ext cx="49530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9" name="Oval 8"/>
          <p:cNvSpPr/>
          <p:nvPr/>
        </p:nvSpPr>
        <p:spPr>
          <a:xfrm>
            <a:off x="2057400" y="4038604"/>
            <a:ext cx="4724400" cy="269159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স্কুলের বার্ষিক সংস্কৃতিক অনুষ্ঠান।  মিলি অনুষ্ঠানে “টাগডুম টাগডুম বাজাই” গানটির সাথে </a:t>
            </a:r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নাচবে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1" name="Picture 3" descr="E:\Motiar D. Content\Class VI\New folder\5-1\10958334_790282951064783_553253637224007708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22" y="1638300"/>
            <a:ext cx="5221723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Righ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9796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752602"/>
            <a:ext cx="2971800" cy="304698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মিলির বাসায়  কোন ক্যাসেট বা সিডি না থাকা মিলির মন খুব খাবার।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</a:t>
            </a:r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বিষয়টি তার শিক্ষিকা রওশন আরাকে জানালো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3" name="Picture 3" descr="C:\Users\RAFI\Downloads\Shareit\Photo\IMG_20140101_230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95400"/>
            <a:ext cx="46482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9931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r="7310"/>
          <a:stretch/>
        </p:blipFill>
        <p:spPr bwMode="auto">
          <a:xfrm>
            <a:off x="3733800" y="838204"/>
            <a:ext cx="4392283" cy="4733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304800" y="1050687"/>
            <a:ext cx="2971800" cy="403187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শিক্ষিকা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রওশন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আরা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সার্চ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গানটি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ডাউনলোড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দিলে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মিলি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পুরষ্কার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বিতরণী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অনুষ্ঠানের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সেটার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নেচে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সকলকে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মুগ্ধ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করল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65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Motiar D. Content\Class VI\New folder\5-1\Captur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1"/>
            <a:ext cx="3429000" cy="4424362"/>
          </a:xfrm>
          <a:prstGeom prst="rect">
            <a:avLst/>
          </a:prstGeom>
          <a:ln w="127000" cap="rnd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2"/>
          <p:cNvGrpSpPr/>
          <p:nvPr/>
        </p:nvGrpSpPr>
        <p:grpSpPr>
          <a:xfrm rot="16200000">
            <a:off x="4356542" y="-813242"/>
            <a:ext cx="964316" cy="2895600"/>
            <a:chOff x="203347" y="240162"/>
            <a:chExt cx="11459562" cy="5591289"/>
          </a:xfrm>
        </p:grpSpPr>
        <p:sp>
          <p:nvSpPr>
            <p:cNvPr id="4" name="Rounded Rectangle 3"/>
            <p:cNvSpPr/>
            <p:nvPr/>
          </p:nvSpPr>
          <p:spPr>
            <a:xfrm>
              <a:off x="203347" y="240162"/>
              <a:ext cx="11158620" cy="5304822"/>
            </a:xfrm>
            <a:prstGeom prst="roundRect">
              <a:avLst/>
            </a:prstGeom>
            <a:noFill/>
            <a:ln w="101600" cmpd="sng">
              <a:solidFill>
                <a:srgbClr val="FF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03661" y="33510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EBE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03975" y="43004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66CC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04289" y="526629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FFF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33800" y="278522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ঘটনা:</a:t>
            </a:r>
            <a:r>
              <a:rPr lang="en-US" sz="4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</a:t>
            </a:r>
            <a:endParaRPr lang="en-US" sz="4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2842888"/>
            <a:ext cx="2971800" cy="193899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বইয়ের লেখকগণ ষষ্ঠ শ্রেণির বই লিখছেন  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/>
          <p:cNvSpPr txBox="1">
            <a:spLocks/>
          </p:cNvSpPr>
          <p:nvPr/>
        </p:nvSpPr>
        <p:spPr>
          <a:xfrm>
            <a:off x="1371830" y="1828800"/>
            <a:ext cx="3227882" cy="3997644"/>
          </a:xfrm>
          <a:prstGeom prst="rect">
            <a:avLst/>
          </a:prstGeom>
          <a:ln w="66675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bn-BD" u="sng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laimanLipi" pitchFamily="65" charset="0"/>
                <a:cs typeface="SolaimanLipi" pitchFamily="65" charset="0"/>
              </a:rPr>
              <a:t>শিক্ষক পরিচিতি</a:t>
            </a:r>
            <a:endParaRPr lang="en-US" u="sng" dirty="0">
              <a:solidFill>
                <a:srgbClr val="005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imanLipi" pitchFamily="65" charset="0"/>
              <a:cs typeface="SolaimanLipi" pitchFamily="65" charset="0"/>
            </a:endParaRPr>
          </a:p>
        </p:txBody>
      </p:sp>
      <p:sp>
        <p:nvSpPr>
          <p:cNvPr id="5" name="Content Placeholder 12"/>
          <p:cNvSpPr txBox="1">
            <a:spLocks/>
          </p:cNvSpPr>
          <p:nvPr/>
        </p:nvSpPr>
        <p:spPr>
          <a:xfrm>
            <a:off x="4800600" y="1828804"/>
            <a:ext cx="3325978" cy="3978103"/>
          </a:xfrm>
          <a:prstGeom prst="rect">
            <a:avLst/>
          </a:prstGeom>
          <a:ln w="66675">
            <a:solidFill>
              <a:schemeClr val="tx1"/>
            </a:solidFill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bn-BD" sz="3600" u="sng" dirty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পরিচিতি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bn-BD" sz="2800" b="1" dirty="0" smtClean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শ্রে</a:t>
            </a:r>
            <a:r>
              <a:rPr lang="en-US" sz="2800" b="1" dirty="0" err="1" smtClean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ণি</a:t>
            </a:r>
            <a:r>
              <a:rPr lang="en-US" sz="2800" b="1" dirty="0" smtClean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bn-BD" sz="2800" b="1" dirty="0" smtClean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ষষ্ঠ</a:t>
            </a:r>
            <a:endParaRPr lang="bn-BD" sz="2800" b="1" dirty="0" smtClean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bn-BD" sz="2400" b="1" dirty="0" smtClean="0">
                <a:ln/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2400" b="1" dirty="0" smtClean="0">
                <a:ln/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bn-BD" sz="2400" b="1" dirty="0" smtClean="0">
                <a:ln/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তথ্য ও যোগাযোগ প্রযুক্তি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bn-BD" sz="2400" b="1" dirty="0" smtClean="0">
                <a:ln/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2400" b="1" dirty="0" smtClean="0">
                <a:ln/>
                <a:latin typeface="NikoshBAN" pitchFamily="2" charset="0"/>
                <a:cs typeface="NikoshBAN" pitchFamily="2" charset="0"/>
              </a:rPr>
              <a:t>: </a:t>
            </a:r>
            <a:r>
              <a:rPr lang="bn-BD" sz="2400" b="1" dirty="0" smtClean="0">
                <a:ln/>
                <a:latin typeface="NikoshBAN" pitchFamily="2" charset="0"/>
                <a:cs typeface="NikoshBAN" pitchFamily="2" charset="0"/>
              </a:rPr>
              <a:t>পঞ্চম </a:t>
            </a:r>
            <a:endParaRPr lang="en-US" sz="2400" b="1" dirty="0" smtClean="0">
              <a:ln/>
              <a:latin typeface="NikoshBAN" pitchFamily="2" charset="0"/>
              <a:cs typeface="NikoshBAN" pitchFamily="2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bn-BD" sz="2400" b="1" dirty="0" smtClean="0">
                <a:ln/>
                <a:latin typeface="NikoshBAN" pitchFamily="2" charset="0"/>
                <a:cs typeface="NikoshBAN" pitchFamily="2" charset="0"/>
              </a:rPr>
              <a:t>পাঠ : </a:t>
            </a:r>
            <a:r>
              <a:rPr lang="en-US" sz="2400" b="1" dirty="0" smtClean="0">
                <a:ln/>
                <a:latin typeface="NikoshBAN" pitchFamily="2" charset="0"/>
                <a:cs typeface="NikoshBAN" pitchFamily="2" charset="0"/>
              </a:rPr>
              <a:t>01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2800" b="1" u="sng" dirty="0" smtClean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bn-BD" sz="1000" b="1" u="sng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bn-BD" sz="1000" b="1" u="sng" dirty="0" smtClean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8312" y="4302206"/>
            <a:ext cx="3934688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মোঃ</a:t>
            </a:r>
            <a:r>
              <a:rPr lang="en-US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মতিয়ার</a:t>
            </a:r>
            <a:r>
              <a:rPr lang="en-US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রহমান</a:t>
            </a:r>
            <a:r>
              <a:rPr lang="en-US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>
              <a:defRPr/>
            </a:pP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সিনিয়র</a:t>
            </a: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1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যশোর</a:t>
            </a: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বোর্ড</a:t>
            </a: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মডেল</a:t>
            </a: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স্কুল</a:t>
            </a: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এন্ড</a:t>
            </a: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কলেজ</a:t>
            </a:r>
            <a:endParaRPr lang="en-US" sz="1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motiarjsmsc@gmail.com</a:t>
            </a:r>
          </a:p>
        </p:txBody>
      </p:sp>
      <p:sp>
        <p:nvSpPr>
          <p:cNvPr id="7" name="Rectangle 6"/>
          <p:cNvSpPr/>
          <p:nvPr/>
        </p:nvSpPr>
        <p:spPr>
          <a:xfrm>
            <a:off x="3614164" y="309725"/>
            <a:ext cx="20922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5400" b="1" u="sng" spc="150" dirty="0">
                <a:ln w="11430"/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5400" u="sng" dirty="0">
              <a:solidFill>
                <a:srgbClr val="FF0000"/>
              </a:solidFill>
            </a:endParaRPr>
          </a:p>
        </p:txBody>
      </p:sp>
      <p:grpSp>
        <p:nvGrpSpPr>
          <p:cNvPr id="8" name="Group 31"/>
          <p:cNvGrpSpPr/>
          <p:nvPr/>
        </p:nvGrpSpPr>
        <p:grpSpPr>
          <a:xfrm>
            <a:off x="667832" y="1193884"/>
            <a:ext cx="7942768" cy="5130719"/>
            <a:chOff x="-6929" y="51954"/>
            <a:chExt cx="9150929" cy="6830291"/>
          </a:xfrm>
        </p:grpSpPr>
        <p:pic>
          <p:nvPicPr>
            <p:cNvPr id="9" name="Picture 8" descr="flowerruler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928" y="51954"/>
              <a:ext cx="9150928" cy="557645"/>
            </a:xfrm>
            <a:prstGeom prst="rect">
              <a:avLst/>
            </a:prstGeom>
          </p:spPr>
        </p:pic>
        <p:pic>
          <p:nvPicPr>
            <p:cNvPr id="10" name="Picture 9" descr="flowerruler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-2946689" y="3277465"/>
              <a:ext cx="6451024" cy="557645"/>
            </a:xfrm>
            <a:prstGeom prst="rect">
              <a:avLst/>
            </a:prstGeom>
          </p:spPr>
        </p:pic>
        <p:pic>
          <p:nvPicPr>
            <p:cNvPr id="11" name="Picture 10" descr="flowerruler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929" y="6324600"/>
              <a:ext cx="8998527" cy="557645"/>
            </a:xfrm>
            <a:prstGeom prst="rect">
              <a:avLst/>
            </a:prstGeom>
          </p:spPr>
        </p:pic>
        <p:pic>
          <p:nvPicPr>
            <p:cNvPr id="12" name="Picture 11" descr="flowerruler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5639665" y="3325956"/>
              <a:ext cx="6451024" cy="557645"/>
            </a:xfrm>
            <a:prstGeom prst="rect">
              <a:avLst/>
            </a:prstGeom>
          </p:spPr>
        </p:pic>
      </p:grpSp>
      <p:pic>
        <p:nvPicPr>
          <p:cNvPr id="16" name="Picture 3" descr="E:\Motiar D. Content\Class Viii\Picture\পাঠ ৫৫\giphy 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131" y="4316304"/>
            <a:ext cx="2226919" cy="12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MOTIAR\Motiar improtant\motiar\Motiar Picture\Sar01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15" y="2590800"/>
            <a:ext cx="1357414" cy="16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9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752602"/>
            <a:ext cx="3351362" cy="304698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বইটিতে সুপার কম্পিউটার কথা বলা হয়েছে কিন্তু সেখানে কোন ছবি নাই। সুন্দর সুন্দর ছবি না থাকলে বই পড়ার আগ্রহ থাকে না 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 descr="E:\Motiar D. Content\Class VI\New folder\5-1\primehpcfx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85166"/>
            <a:ext cx="4114800" cy="263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Motiar D. Content\Class VI\New folder\5-1\Intel-Signs-Deal-with-Cray-Marks-AMD-s-Departure-from-Cray-s-Supercomputers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4"/>
          <a:stretch/>
        </p:blipFill>
        <p:spPr bwMode="auto">
          <a:xfrm>
            <a:off x="5257800" y="569454"/>
            <a:ext cx="2948796" cy="293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31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804192"/>
            <a:ext cx="3351362" cy="2554545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বিষয়টি নিয়ে তারা চিন্তিত নন কারণ ইউকিপিডিয়া নামে যে বিশ্বকোষ আছে  সেখানে একট না একটা ছবি পেয়েই যাবেন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543480"/>
              </p:ext>
            </p:extLst>
          </p:nvPr>
        </p:nvGraphicFramePr>
        <p:xfrm>
          <a:off x="2057400" y="129540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7400" y="129540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4267200" cy="4810125"/>
          </a:xfrm>
          <a:prstGeom prst="rect">
            <a:avLst/>
          </a:prstGeom>
          <a:solidFill>
            <a:srgbClr val="002060"/>
          </a:solidFill>
          <a:ln w="190500" cap="sq">
            <a:noFill/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</p:spTree>
    <p:extLst>
      <p:ext uri="{BB962C8B-B14F-4D97-AF65-F5344CB8AC3E}">
        <p14:creationId xmlns:p14="http://schemas.microsoft.com/office/powerpoint/2010/main" val="295526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5741" y="1806714"/>
            <a:ext cx="2895601" cy="707886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তালিকা কর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97673" y="685801"/>
            <a:ext cx="4237728" cy="803352"/>
            <a:chOff x="2794176" y="-5470458"/>
            <a:chExt cx="3276599" cy="2208356"/>
          </a:xfrm>
        </p:grpSpPr>
        <p:sp>
          <p:nvSpPr>
            <p:cNvPr id="7" name="Rounded Rectangle 6"/>
            <p:cNvSpPr/>
            <p:nvPr/>
          </p:nvSpPr>
          <p:spPr>
            <a:xfrm>
              <a:off x="2794176" y="-5470458"/>
              <a:ext cx="3276599" cy="2008721"/>
            </a:xfrm>
            <a:prstGeom prst="roundRect">
              <a:avLst/>
            </a:prstGeom>
            <a:solidFill>
              <a:srgbClr val="FF99FF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343428" y="-5377239"/>
              <a:ext cx="2297787" cy="211513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buNone/>
              </a:pPr>
              <a:r>
                <a:rPr lang="bn-BD" sz="4400" b="1" spc="50" dirty="0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দলগত কাজ </a:t>
              </a:r>
              <a:endParaRPr lang="en-US" sz="4400" b="1" cap="none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04801"/>
            <a:ext cx="1600200" cy="18016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28600" y="3048004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দল-ক: শিক্ষার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ইন্টারনেট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4038604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দল-খ: স্বাস্থ্য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সেবা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ইন্টারনেট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912" y="5029204"/>
            <a:ext cx="8911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দল-গ: বিনোদনের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bn-B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ইন্টারনেট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bn-B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5867404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দল-ঘ: খেলাধ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ু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লার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কীভাবে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ের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সাহায্য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পারি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3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685800"/>
            <a:ext cx="3200400" cy="1066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524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2448580"/>
            <a:ext cx="685800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(১) </a:t>
            </a:r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রাহাতের আম্মু কোথা থেকে বই ডাউনলোড করে দিলেন?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0600" y="3124200"/>
            <a:ext cx="19812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NAEM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9600" y="3124200"/>
            <a:ext cx="25146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(খ)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NTRCA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0600" y="3896380"/>
            <a:ext cx="19812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NAPE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19600" y="3896380"/>
            <a:ext cx="25146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NCTB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4658380"/>
            <a:ext cx="67818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২)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কিসের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সাহায্যে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এলাকার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ম্যাপ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19600" y="6029980"/>
            <a:ext cx="29718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(ঘ)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Yahoo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Earth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19600" y="5257800"/>
            <a:ext cx="29718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(খ)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Yahoo Map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0600" y="6029980"/>
            <a:ext cx="30861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(গ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) Google Earth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257800"/>
            <a:ext cx="30861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(ক)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Google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Drive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05000" y="762004"/>
            <a:ext cx="2514600" cy="822305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solidFill>
                  <a:srgbClr val="0206BE"/>
                </a:solidFill>
                <a:latin typeface="NikoshBAN" pitchFamily="2" charset="0"/>
                <a:cs typeface="NikoshBAN" pitchFamily="2" charset="0"/>
              </a:rPr>
              <a:t>সঠিক উত্তর </a:t>
            </a:r>
            <a:endParaRPr lang="en-US" sz="3200" dirty="0">
              <a:solidFill>
                <a:srgbClr val="0206BE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05000" y="762004"/>
            <a:ext cx="2514600" cy="822305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solidFill>
                  <a:srgbClr val="0206BE"/>
                </a:solidFill>
                <a:latin typeface="NikoshBAN" pitchFamily="2" charset="0"/>
                <a:cs typeface="NikoshBAN" pitchFamily="2" charset="0"/>
              </a:rPr>
              <a:t>সঠিক উত্তর </a:t>
            </a:r>
            <a:endParaRPr lang="en-US" sz="3200" dirty="0">
              <a:solidFill>
                <a:srgbClr val="0206BE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28800" y="924580"/>
            <a:ext cx="2895600" cy="523220"/>
          </a:xfrm>
          <a:prstGeom prst="homePlate">
            <a:avLst>
              <a:gd name="adj" fmla="val 8306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28800" y="924580"/>
            <a:ext cx="2895600" cy="523220"/>
          </a:xfrm>
          <a:prstGeom prst="homePlate">
            <a:avLst>
              <a:gd name="adj" fmla="val 8306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8800" y="914400"/>
            <a:ext cx="2895600" cy="523220"/>
          </a:xfrm>
          <a:prstGeom prst="homePlate">
            <a:avLst>
              <a:gd name="adj" fmla="val 8306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28800" y="924580"/>
            <a:ext cx="2895600" cy="523220"/>
          </a:xfrm>
          <a:prstGeom prst="homePlate">
            <a:avLst>
              <a:gd name="adj" fmla="val 8306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28800" y="914400"/>
            <a:ext cx="2895600" cy="523220"/>
          </a:xfrm>
          <a:prstGeom prst="homePlate">
            <a:avLst>
              <a:gd name="adj" fmla="val 97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42655" y="914400"/>
            <a:ext cx="2895600" cy="523220"/>
          </a:xfrm>
          <a:prstGeom prst="homePlate">
            <a:avLst>
              <a:gd name="adj" fmla="val 627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91200" y="545816"/>
            <a:ext cx="2019300" cy="1038493"/>
          </a:xfrm>
          <a:prstGeom prst="rect">
            <a:avLst/>
          </a:prstGeom>
          <a:noFill/>
          <a:ln>
            <a:solidFill>
              <a:srgbClr val="1008B8"/>
            </a:solidFill>
          </a:ln>
        </p:spPr>
        <p:txBody>
          <a:bodyPr wrap="square" rtlCol="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4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4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0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762004"/>
            <a:ext cx="4343400" cy="801529"/>
          </a:xfrm>
          <a:prstGeom prst="downArrowCallout">
            <a:avLst>
              <a:gd name="adj1" fmla="val 12324"/>
              <a:gd name="adj2" fmla="val 235735"/>
              <a:gd name="adj3" fmla="val 25000"/>
              <a:gd name="adj4" fmla="val 6497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নিচের প্রশ্নগুলোর উত্তর দাও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4777" y="4114803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 কী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</a:p>
          <a:p>
            <a:pPr lvl="0">
              <a:lnSpc>
                <a:spcPct val="150000"/>
              </a:lnSpc>
            </a:pP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উইকিপিডিয়া কী?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49" y="1752603"/>
            <a:ext cx="2514600" cy="2006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9300" y="393412"/>
            <a:ext cx="2057400" cy="769352"/>
          </a:xfrm>
          <a:prstGeom prst="rect">
            <a:avLst/>
          </a:prstGeom>
          <a:noFill/>
          <a:ln>
            <a:solidFill>
              <a:srgbClr val="1008B8"/>
            </a:solidFill>
          </a:ln>
        </p:spPr>
        <p:txBody>
          <a:bodyPr wrap="square" rtlCol="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4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4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609600"/>
            <a:ext cx="8229600" cy="80803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48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বাড়ীর কাজ</a:t>
            </a:r>
            <a:endParaRPr lang="en-US" sz="48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fld id="{4314E328-9D49-4C26-9C76-0AEC5AD2229D}" type="datetime1">
              <a:rPr lang="en-US" smtClean="0"/>
              <a:t>8/9/2016</a:t>
            </a:fld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463BC71B-8898-4C26-9424-9A1CA448723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76200" y="4572004"/>
            <a:ext cx="8915400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 ব্যবহার করে বাংলাদেশের জাতীয় জাদুঘরের অবস্থান খুঁজে বের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উপায় লিখে আনবে 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2800" y="2286000"/>
            <a:ext cx="3124200" cy="1447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2971800" y="1676400"/>
            <a:ext cx="3886200" cy="609600"/>
          </a:xfrm>
          <a:prstGeom prst="triangl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3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3120" y="304800"/>
            <a:ext cx="510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8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ধন্যবাদ</a:t>
            </a:r>
            <a:endParaRPr lang="en-US" sz="8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pic>
        <p:nvPicPr>
          <p:cNvPr id="7170" name="Picture 2" descr="E:\Motiar D. Content\Class Viii\Picture\পাঠ ৫৫\Animated_World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2" y="2038350"/>
            <a:ext cx="5410199" cy="342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4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0" y="35004"/>
            <a:ext cx="29210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037582"/>
            <a:ext cx="8382000" cy="10772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b="1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095" y="4373941"/>
            <a:ext cx="8572500" cy="1815882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 মোঃ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কবির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সহকারী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অধ্যাপক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টিটিসি,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ঢাকা</a:t>
            </a:r>
            <a:endParaRPr lang="bn-IN" sz="2800" b="1" dirty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মোঃ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আহসানুল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আরেফিন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চৌধুরী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সহকারি </a:t>
            </a:r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অধ্যাপক, টিটিসি,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পাবনা</a:t>
            </a:r>
            <a:endParaRPr lang="en-US" sz="2800" b="1" dirty="0" smtClean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BD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 মির্জা মোঃ দিদারুল আ</a:t>
            </a:r>
            <a:r>
              <a:rPr lang="en-US" sz="2800" b="1" dirty="0" err="1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নাম</a:t>
            </a:r>
            <a:r>
              <a:rPr lang="bn-BD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প্রভাষক</a:t>
            </a:r>
            <a:r>
              <a:rPr lang="bn-BD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টিটিসি, </a:t>
            </a:r>
            <a:r>
              <a:rPr lang="bn-BD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ঢাকা</a:t>
            </a:r>
            <a:endParaRPr lang="en-US" sz="2800" b="1" dirty="0" smtClean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মো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.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সাজ্জাদ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খান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প্রভাষক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(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শিক্ষা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),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টিটিসি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খুলনা</a:t>
            </a:r>
            <a:endParaRPr lang="bn-BD" sz="2800" b="1" dirty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676400"/>
            <a:ext cx="8212282" cy="1200329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00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0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1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9713" y="4298155"/>
            <a:ext cx="79111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000" b="1" dirty="0" smtClean="0">
                <a:ln w="11430"/>
                <a:latin typeface="NikoshBAN" pitchFamily="2" charset="0"/>
                <a:cs typeface="NikoshBAN" pitchFamily="2" charset="0"/>
              </a:rPr>
              <a:t>ভিডিওটিতে </a:t>
            </a:r>
            <a:r>
              <a:rPr lang="en-US" sz="4000" b="1" dirty="0" err="1" smtClean="0">
                <a:ln w="11430"/>
                <a:latin typeface="NikoshBAN" pitchFamily="2" charset="0"/>
                <a:cs typeface="NikoshBAN" pitchFamily="2" charset="0"/>
              </a:rPr>
              <a:t>প্রদর্শিত</a:t>
            </a:r>
            <a:r>
              <a:rPr lang="bn-BD" sz="4000" b="1" dirty="0" smtClean="0">
                <a:ln w="11430"/>
                <a:latin typeface="NikoshBAN" pitchFamily="2" charset="0"/>
                <a:cs typeface="NikoshBAN" pitchFamily="2" charset="0"/>
              </a:rPr>
              <a:t> কাজ </a:t>
            </a:r>
            <a:r>
              <a:rPr lang="en-US" sz="4000" b="1" dirty="0" err="1" smtClean="0">
                <a:ln w="11430"/>
                <a:latin typeface="NikoshBAN" pitchFamily="2" charset="0"/>
                <a:cs typeface="NikoshBAN" pitchFamily="2" charset="0"/>
              </a:rPr>
              <a:t>কোন</a:t>
            </a:r>
            <a:r>
              <a:rPr lang="bn-BD" sz="4000" b="1" dirty="0" smtClean="0">
                <a:ln w="11430"/>
                <a:latin typeface="NikoshBAN" pitchFamily="2" charset="0"/>
                <a:cs typeface="NikoshBAN" pitchFamily="2" charset="0"/>
              </a:rPr>
              <a:t> মাধ্যমে করা হয়</a:t>
            </a:r>
            <a:r>
              <a:rPr lang="en-US" sz="4000" b="1" cap="none" spc="0" dirty="0" smtClean="0">
                <a:ln w="11430"/>
                <a:latin typeface="NikoshBAN" pitchFamily="2" charset="0"/>
                <a:cs typeface="NikoshBAN" pitchFamily="2" charset="0"/>
              </a:rPr>
              <a:t>?</a:t>
            </a:r>
            <a:endParaRPr lang="en-US" sz="4000" b="1" cap="none" spc="0" dirty="0">
              <a:ln w="1143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1927" y="498905"/>
            <a:ext cx="578427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36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36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মনোযোগ</a:t>
            </a:r>
            <a:r>
              <a:rPr lang="en-US" sz="36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6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36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en-US" sz="3600" b="1" spc="5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5639" y="5033350"/>
            <a:ext cx="3496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ইন্টারনেটের মাধ্যমে</a:t>
            </a:r>
            <a:endParaRPr lang="en-US" sz="4000" dirty="0">
              <a:solidFill>
                <a:srgbClr val="002060"/>
              </a:solidFill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655896"/>
              </p:ext>
            </p:extLst>
          </p:nvPr>
        </p:nvGraphicFramePr>
        <p:xfrm>
          <a:off x="4114800" y="304324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4324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417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2800" y="1059660"/>
            <a:ext cx="2819400" cy="830997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147" name="Picture 3" descr="E:\Motiar D. Content\Class Viii\Picture\পাঠ ৫৫\giphy 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200400"/>
            <a:ext cx="37147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Motiar D. Content\Class Viii\Picture\পাঠ ৫৫\giphy 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43360">
            <a:off x="2875728" y="3064053"/>
            <a:ext cx="37147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8955">
            <a:off x="2848660" y="2565078"/>
            <a:ext cx="130492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 rot="18743030">
            <a:off x="-248758" y="1059657"/>
            <a:ext cx="340997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48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bn-BD" sz="32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জকের পাঠের বিষয়..</a:t>
            </a:r>
            <a:endParaRPr lang="en-US" sz="3200" b="1" u="sng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0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600202" y="1325621"/>
                <a:ext cx="7897639" cy="36576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BD" sz="28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endParaRPr>
              </a:p>
              <a:p>
                <a:r>
                  <a:rPr lang="bn-BD" sz="3600" b="1" dirty="0" smtClean="0">
                    <a:solidFill>
                      <a:srgbClr val="C00000"/>
                    </a:solidFill>
                    <a:latin typeface="NikoshBAN" pitchFamily="2" charset="0"/>
                    <a:cs typeface="NikoshBAN" pitchFamily="2" charset="0"/>
                  </a:rPr>
                  <a:t>এই </a:t>
                </a:r>
                <a:r>
                  <a:rPr lang="bn-BD" sz="3600" b="1" dirty="0">
                    <a:solidFill>
                      <a:srgbClr val="C00000"/>
                    </a:solidFill>
                    <a:latin typeface="NikoshBAN" pitchFamily="2" charset="0"/>
                    <a:cs typeface="NikoshBAN" pitchFamily="2" charset="0"/>
                  </a:rPr>
                  <a:t>পাঠ শেষে </a:t>
                </a:r>
                <a:r>
                  <a:rPr lang="bn-BD" sz="3600" b="1" dirty="0" smtClean="0">
                    <a:solidFill>
                      <a:srgbClr val="C00000"/>
                    </a:solidFill>
                    <a:latin typeface="NikoshBAN" pitchFamily="2" charset="0"/>
                    <a:cs typeface="NikoshBAN" pitchFamily="2" charset="0"/>
                  </a:rPr>
                  <a:t>শিক্ষার্থীরা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NikoshBAN" pitchFamily="2" charset="0"/>
                    <a:cs typeface="NikoshBAN" pitchFamily="2" charset="0"/>
                  </a:rPr>
                  <a:t>…</a:t>
                </a:r>
                <a:endParaRPr lang="en-US" sz="1000" b="1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1" i="0" dirty="0" smtClean="0">
                        <a:solidFill>
                          <a:srgbClr val="C00000"/>
                        </a:solidFill>
                        <a:latin typeface="Cambria Math"/>
                        <a:cs typeface="NikoshBAN" pitchFamily="2" charset="0"/>
                        <a:sym typeface="Wingdings 2" panose="05020102010507070707" pitchFamily="18" charset="2"/>
                      </a:rPr>
                      <m:t> </m:t>
                    </m:r>
                    <m:r>
                      <a:rPr lang="bn-BD" sz="32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NikoshBAN" pitchFamily="2" charset="0"/>
                        <a:sym typeface="Wingdings 2" panose="05020102010507070707" pitchFamily="18" charset="2"/>
                      </a:rPr>
                      <m:t></m:t>
                    </m:r>
                  </m:oMath>
                </a14:m>
                <a:r>
                  <a:rPr lang="en-US" sz="3200" b="1" dirty="0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 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ইন্টারনেট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এর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বর্ণনা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দিতে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BD" sz="3200" b="1" dirty="0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পারবে</a:t>
                </a:r>
                <a:r>
                  <a:rPr lang="en-US" sz="3200" b="1" dirty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;</a:t>
                </a:r>
                <a:endParaRPr lang="en-US" sz="3200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bn-BD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NikoshBAN" pitchFamily="2" charset="0"/>
                        <a:sym typeface="Wingdings 2" panose="05020102010507070707" pitchFamily="18" charset="2"/>
                      </a:rPr>
                      <m:t></m:t>
                    </m:r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 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ইন্টারনেটের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ব্যবহার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বর্ণনা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করতে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পারবে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NikoshBAN" pitchFamily="2" charset="0"/>
                    <a:cs typeface="NikoshBAN" pitchFamily="2" charset="0"/>
                  </a:rPr>
                  <a:t>।</a:t>
                </a:r>
                <a:endParaRPr lang="bn-BD" sz="3200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endParaRPr>
              </a:p>
              <a:p>
                <a:pPr algn="just"/>
                <a:endParaRPr lang="bn-BD" sz="3200" b="1" dirty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2" y="1325621"/>
                <a:ext cx="7897639" cy="3657600"/>
              </a:xfrm>
              <a:prstGeom prst="rect">
                <a:avLst/>
              </a:prstGeom>
              <a:blipFill rotWithShape="1">
                <a:blip r:embed="rId2"/>
                <a:stretch>
                  <a:fillRect l="-2394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32"/>
          <p:cNvGrpSpPr/>
          <p:nvPr/>
        </p:nvGrpSpPr>
        <p:grpSpPr>
          <a:xfrm rot="16200000">
            <a:off x="4242244" y="-1167958"/>
            <a:ext cx="964316" cy="3962399"/>
            <a:chOff x="203347" y="240162"/>
            <a:chExt cx="11459562" cy="5591289"/>
          </a:xfrm>
        </p:grpSpPr>
        <p:sp>
          <p:nvSpPr>
            <p:cNvPr id="41" name="Rounded Rectangle 40"/>
            <p:cNvSpPr/>
            <p:nvPr/>
          </p:nvSpPr>
          <p:spPr>
            <a:xfrm>
              <a:off x="203347" y="240162"/>
              <a:ext cx="11158620" cy="5304822"/>
            </a:xfrm>
            <a:prstGeom prst="roundRect">
              <a:avLst/>
            </a:prstGeom>
            <a:noFill/>
            <a:ln w="101600" cmpd="sng">
              <a:solidFill>
                <a:srgbClr val="FF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303661" y="33510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EBE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403975" y="43004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66CC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504289" y="526629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FFF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3" name="Group 44"/>
          <p:cNvGrpSpPr/>
          <p:nvPr/>
        </p:nvGrpSpPr>
        <p:grpSpPr>
          <a:xfrm>
            <a:off x="1135548" y="1752600"/>
            <a:ext cx="6974695" cy="2667000"/>
            <a:chOff x="203347" y="240162"/>
            <a:chExt cx="11459562" cy="5591289"/>
          </a:xfrm>
        </p:grpSpPr>
        <p:sp>
          <p:nvSpPr>
            <p:cNvPr id="46" name="Rounded Rectangle 45"/>
            <p:cNvSpPr/>
            <p:nvPr/>
          </p:nvSpPr>
          <p:spPr>
            <a:xfrm>
              <a:off x="203347" y="240162"/>
              <a:ext cx="11158620" cy="5304822"/>
            </a:xfrm>
            <a:prstGeom prst="roundRect">
              <a:avLst/>
            </a:prstGeom>
            <a:noFill/>
            <a:ln w="101600" cmpd="sng">
              <a:solidFill>
                <a:srgbClr val="FF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303661" y="33510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EBE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03975" y="43004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66CC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504289" y="526629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FFF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09800" y="339804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6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90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81000" y="396922"/>
            <a:ext cx="2590800" cy="227007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 সম্পর্কে জানতে 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চল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কয়েকটি </a:t>
            </a:r>
            <a:r>
              <a:rPr lang="bn-B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ঘটনার সাথে পরিচিত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হই</a:t>
            </a:r>
            <a:r>
              <a:rPr lang="bn-BD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9" name="Group 32"/>
          <p:cNvGrpSpPr/>
          <p:nvPr/>
        </p:nvGrpSpPr>
        <p:grpSpPr>
          <a:xfrm rot="16200000">
            <a:off x="4356542" y="-405960"/>
            <a:ext cx="964316" cy="2895600"/>
            <a:chOff x="203347" y="240162"/>
            <a:chExt cx="11459562" cy="5591289"/>
          </a:xfrm>
        </p:grpSpPr>
        <p:sp>
          <p:nvSpPr>
            <p:cNvPr id="10" name="Rounded Rectangle 9"/>
            <p:cNvSpPr/>
            <p:nvPr/>
          </p:nvSpPr>
          <p:spPr>
            <a:xfrm>
              <a:off x="203347" y="240162"/>
              <a:ext cx="11158620" cy="5304822"/>
            </a:xfrm>
            <a:prstGeom prst="roundRect">
              <a:avLst/>
            </a:prstGeom>
            <a:noFill/>
            <a:ln w="101600" cmpd="sng">
              <a:solidFill>
                <a:srgbClr val="FF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03661" y="33510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EBE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03975" y="43004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66CC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04289" y="526629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FFF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33800" y="685804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ঘটনা:১</a:t>
            </a:r>
            <a:endParaRPr lang="en-US" sz="4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 descr="E:\Motiar D. Content\Class VI\New folder\5-1\Jahangirnagar-Dhaka-Bangladesh-School-Boy-Running-Rain.jpg-960x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36800"/>
            <a:ext cx="4645152" cy="3371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28600" y="3217808"/>
            <a:ext cx="3810000" cy="1323439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একদিন রাহাত স্কুল থেকে বাসায় </a:t>
            </a:r>
            <a:r>
              <a:rPr lang="bn-BD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আসছে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3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E:\Motiar D. Content\Class VI\New folder\5-1\RainingOverWater320x24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61877"/>
            <a:ext cx="4648200" cy="3924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Motiar D. Content\Class VI\New folder\5-1\Jahangirnagar-Bangladesh-School-Boy-Running-Ra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2" t="14969"/>
          <a:stretch/>
        </p:blipFill>
        <p:spPr bwMode="auto">
          <a:xfrm>
            <a:off x="4419602" y="1923822"/>
            <a:ext cx="4199335" cy="30473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600" y="1894367"/>
            <a:ext cx="3810000" cy="255454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হঠাৎ আকাশ ভেঙ্গে বৃষ্টি</a:t>
            </a:r>
            <a:r>
              <a:rPr lang="en-US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হল</a:t>
            </a:r>
            <a:r>
              <a:rPr lang="bn-BD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সে ভিজতে ভিজতে বা</a:t>
            </a:r>
            <a:r>
              <a:rPr lang="en-US" sz="4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ড়ি</a:t>
            </a:r>
            <a:r>
              <a:rPr lang="bn-BD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ফিরল</a:t>
            </a:r>
            <a:endParaRPr lang="en-US" sz="4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1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Motiar D. Content\Class VI\New folder\5-1\670px-Repair-a-Wet-Book-Step-2-Versio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8200"/>
            <a:ext cx="5105400" cy="3485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Motiar D. Content\Class VI\New folder\5-1\91fLPV+hvVL._SL150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044" y="1676400"/>
            <a:ext cx="1560241" cy="236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8600" y="1894367"/>
            <a:ext cx="2590800" cy="193899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তার বই, ব্যাগ সব ভিজে একাকার</a:t>
            </a:r>
            <a:endParaRPr lang="en-US" sz="4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91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Motiar D. Content\Class VI\New folder\5-1\F7HZWEMFS8RCAGQ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14400"/>
            <a:ext cx="45720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1894369"/>
            <a:ext cx="3810000" cy="3170099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আম্মু বকা দিয়ে বইগুলো ফ্যানের নিচে শুকাতে দিলেন। কিন্তু গণিত বইটি একেবারে নষ্ট হয়ে গেছে</a:t>
            </a:r>
            <a:endParaRPr lang="en-US" sz="4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43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679</Words>
  <Application>Microsoft Office PowerPoint</Application>
  <PresentationFormat>On-screen Show (4:3)</PresentationFormat>
  <Paragraphs>101</Paragraphs>
  <Slides>27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1_Office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RAFI</dc:creator>
  <cp:lastModifiedBy>user</cp:lastModifiedBy>
  <cp:revision>130</cp:revision>
  <dcterms:created xsi:type="dcterms:W3CDTF">2015-10-11T04:29:37Z</dcterms:created>
  <dcterms:modified xsi:type="dcterms:W3CDTF">2016-08-09T09:51:55Z</dcterms:modified>
</cp:coreProperties>
</file>